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4" r:id="rId4"/>
    <p:sldId id="268" r:id="rId5"/>
    <p:sldId id="271" r:id="rId6"/>
    <p:sldId id="275" r:id="rId7"/>
    <p:sldId id="276" r:id="rId8"/>
    <p:sldId id="272" r:id="rId9"/>
    <p:sldId id="273" r:id="rId10"/>
    <p:sldId id="277" r:id="rId11"/>
    <p:sldId id="278" r:id="rId12"/>
    <p:sldId id="280" r:id="rId13"/>
    <p:sldId id="279" r:id="rId14"/>
    <p:sldId id="266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MU Serif" panose="02000603000000000000" pitchFamily="2" charset="0"/>
      <p:regular r:id="rId21"/>
    </p:embeddedFont>
    <p:embeddedFont>
      <p:font typeface="Garamond" panose="02020404030301010803" pitchFamily="18" charset="0"/>
      <p:regular r:id="rId22"/>
      <p:bold r:id="rId23"/>
      <p:italic r:id="rId24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2/7/2023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914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521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04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03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9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45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47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45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55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015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279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2/7/2023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2/7/2023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2/7/2023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2/7/2023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2/7/2023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2/7/2023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2/7/2023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6290" y="1558513"/>
            <a:ext cx="733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946" y="3026635"/>
            <a:ext cx="9605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Ανάλυση Ι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ατρικών Εικόνων </a:t>
            </a:r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χρήση τεχνικών 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Μηχανικής Μάθησης 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Βαθιών Νευρωνικών Δικτύων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 σε Πολυμεσικά Δεδομένα”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Διδάσκοντες: </a:t>
            </a: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Μαγκλογιάννης </a:t>
            </a:r>
            <a:r>
              <a:rPr lang="el-GR" sz="1200" dirty="0" smtClean="0">
                <a:ea typeface="CMU Serif" panose="02000603000000000000" pitchFamily="2" charset="0"/>
                <a:cs typeface="CMU Serif" panose="02000603000000000000" pitchFamily="2" charset="0"/>
              </a:rPr>
              <a:t>Ηλίας, </a:t>
            </a:r>
            <a:r>
              <a:rPr lang="el-GR" sz="1200" dirty="0"/>
              <a:t>Καθηγητής στο Τμήμα Ψηφιακών Συστημάτων το Πανεπιστημίου </a:t>
            </a:r>
            <a:r>
              <a:rPr lang="el-GR" sz="1200" dirty="0" smtClean="0"/>
              <a:t>Πειραιώς</a:t>
            </a:r>
            <a:endParaRPr lang="el-GR" sz="12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Γιαννακόπουλος 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33" y="1727887"/>
            <a:ext cx="992757" cy="982362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40"/>
            <a:ext cx="1443238" cy="148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Παρόμοιο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preprocessing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 πραγματοποιείται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ουμε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που μας δίνονται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(224, 224)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Προσεγγίζουμε το πρόβλημα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pixel.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Στόχος μας να χαρακτηρίσουμε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εκτελούμε κάποιου είδους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στις εικόνες (σε αντίθεση 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γενίκευση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pipeline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εισάγουμε μαστογραφία και ο αλγόριθμος εντοπίζει τον όγκο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εκ νέου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92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06</a:t>
            </a:r>
            <a:r>
              <a:rPr lang="en-US" sz="1800" dirty="0" smtClean="0">
                <a:solidFill>
                  <a:srgbClr val="002060"/>
                </a:solidFill>
              </a:rPr>
              <a:t>%. </a:t>
            </a:r>
            <a:r>
              <a:rPr lang="el-GR" sz="1800" dirty="0" smtClean="0">
                <a:solidFill>
                  <a:schemeClr val="tx1"/>
                </a:solidFill>
              </a:rPr>
              <a:t>Η πλειοψηφία των </a:t>
            </a:r>
            <a:r>
              <a:rPr lang="en-US" sz="1800" dirty="0" smtClean="0">
                <a:solidFill>
                  <a:schemeClr val="tx1"/>
                </a:solidFill>
              </a:rPr>
              <a:t>pixel </a:t>
            </a:r>
            <a:r>
              <a:rPr lang="el-GR" sz="1800" dirty="0" smtClean="0">
                <a:solidFill>
                  <a:schemeClr val="tx1"/>
                </a:solidFill>
              </a:rPr>
              <a:t>είναι μη-καρκινικά!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Επειδή εκτελούμε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χρειαζόμαστε ένα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κομμάτι μετά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CNN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μας. Χρήση σχεδόν αυτούσιου 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από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paper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”U-Net: Convolutional Networks for Biomedical Image Segmentation” by Olaf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Ronneberger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Philipp Fischer, and Thomas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Brox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2015</a:t>
            </a:r>
            <a:endParaRPr lang="el-GR" sz="1800" i="1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5009635" y="3591924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Παρουσίαση αποτελεσμάτων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DL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καθώς και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ML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512734"/>
            <a:ext cx="19050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403117"/>
            <a:ext cx="2022263" cy="81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7412" y="1720793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9600" y="1720794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6411" y="2563835"/>
            <a:ext cx="94156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700" dirty="0" smtClean="0"/>
              <a:t>ΔΕΝ μπορεί να πραγματοποιηθεί σύγκριση των αποτελεσμάτων καθώς έχουμε διαφορετικά </a:t>
            </a:r>
            <a:r>
              <a:rPr lang="en-US" sz="1700" dirty="0" smtClean="0"/>
              <a:t>baselines </a:t>
            </a:r>
            <a:r>
              <a:rPr lang="en-US" sz="1700" dirty="0">
                <a:solidFill>
                  <a:srgbClr val="002060"/>
                </a:solidFill>
              </a:rPr>
              <a:t>92</a:t>
            </a:r>
            <a:r>
              <a:rPr lang="en-US" sz="1700" i="1" dirty="0">
                <a:solidFill>
                  <a:srgbClr val="002060"/>
                </a:solidFill>
              </a:rPr>
              <a:t>.</a:t>
            </a:r>
            <a:r>
              <a:rPr lang="en-US" sz="1700" dirty="0">
                <a:solidFill>
                  <a:srgbClr val="002060"/>
                </a:solidFill>
              </a:rPr>
              <a:t>06</a:t>
            </a:r>
            <a:r>
              <a:rPr lang="en-US" sz="1700" dirty="0" smtClean="0">
                <a:solidFill>
                  <a:srgbClr val="002060"/>
                </a:solidFill>
              </a:rPr>
              <a:t>% </a:t>
            </a:r>
            <a:r>
              <a:rPr lang="el-GR" sz="1700" dirty="0" smtClean="0"/>
              <a:t>έναντι</a:t>
            </a:r>
            <a:r>
              <a:rPr lang="el-GR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>
                <a:solidFill>
                  <a:srgbClr val="002060"/>
                </a:solidFill>
              </a:rPr>
              <a:t>48</a:t>
            </a:r>
            <a:r>
              <a:rPr lang="en-US" sz="1700" i="1" dirty="0">
                <a:solidFill>
                  <a:srgbClr val="002060"/>
                </a:solidFill>
              </a:rPr>
              <a:t>.</a:t>
            </a:r>
            <a:r>
              <a:rPr lang="en-US" sz="1700" dirty="0">
                <a:solidFill>
                  <a:srgbClr val="002060"/>
                </a:solidFill>
              </a:rPr>
              <a:t>45</a:t>
            </a:r>
            <a:r>
              <a:rPr lang="en-US" sz="1700" dirty="0" smtClean="0">
                <a:solidFill>
                  <a:srgbClr val="002060"/>
                </a:solidFill>
              </a:rPr>
              <a:t>%</a:t>
            </a:r>
            <a:r>
              <a:rPr lang="el-GR" sz="1700" dirty="0" smtClean="0">
                <a:solidFill>
                  <a:srgbClr val="002060"/>
                </a:solidFill>
              </a:rPr>
              <a:t> </a:t>
            </a:r>
            <a:r>
              <a:rPr lang="el-GR" sz="1700" dirty="0" smtClean="0"/>
              <a:t>εξαιτίας του</a:t>
            </a:r>
            <a:r>
              <a:rPr lang="en-US" sz="1700" dirty="0" smtClean="0"/>
              <a:t> cropping </a:t>
            </a:r>
            <a:r>
              <a:rPr lang="el-GR" sz="1700" dirty="0" smtClean="0"/>
              <a:t>στο </a:t>
            </a:r>
            <a:r>
              <a:rPr lang="en-US" sz="1700" dirty="0" smtClean="0"/>
              <a:t>Machine Learning</a:t>
            </a: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913" y="3278512"/>
            <a:ext cx="3820974" cy="1397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912" y="4676402"/>
            <a:ext cx="3822662" cy="14500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887" y="3278512"/>
            <a:ext cx="3685090" cy="1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9566" y="1403117"/>
            <a:ext cx="94156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dirty="0" smtClean="0"/>
              <a:t>Για </a:t>
            </a:r>
            <a:r>
              <a:rPr lang="en-US" sz="1700" dirty="0" err="1" smtClean="0"/>
              <a:t>explainability</a:t>
            </a:r>
            <a:r>
              <a:rPr lang="en-US" sz="1700" dirty="0" smtClean="0"/>
              <a:t> </a:t>
            </a:r>
            <a:r>
              <a:rPr lang="el-GR" sz="1700" dirty="0" smtClean="0"/>
              <a:t>χρησιμοποιήσαμε τη </a:t>
            </a:r>
            <a:r>
              <a:rPr lang="en-US" sz="1600" dirty="0" smtClean="0"/>
              <a:t>Grad-CAM</a:t>
            </a:r>
            <a:r>
              <a:rPr lang="el-GR" sz="1600" dirty="0" smtClean="0"/>
              <a:t> μέθοδο</a:t>
            </a:r>
            <a:endParaRPr lang="en-US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dirty="0" smtClean="0"/>
              <a:t>Από την ανάλυση, παρατηρούμε ότι οι περιοχές που διαδραματίζουν τον σημαντικότερο ρόλο είναι αυτές του όγκου καθώς και οι  γειτονικές περιοχές</a:t>
            </a:r>
            <a:endParaRPr lang="en-US" sz="17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1" y="2491710"/>
            <a:ext cx="3262617" cy="1752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91" y="4243720"/>
            <a:ext cx="3262617" cy="1920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08" y="2482347"/>
            <a:ext cx="2992664" cy="17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/>
              <a:t>Συμπεράσματα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παραδοσιακές τεχνικές μηχανικής εκμάθησης έδειξαν περιορισμούς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των όγκων απαιτώντας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Κατά συνέπεια δεν μπορούμε να δώσουμε ως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μια μαστογραφία χωρίς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τεχνικές φαίνεται να δουλεύουν καλά και για τα δύο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task.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Από την </a:t>
            </a:r>
            <a:r>
              <a:rPr lang="en-US" sz="1800" dirty="0" err="1" smtClean="0"/>
              <a:t>explainability</a:t>
            </a:r>
            <a:r>
              <a:rPr lang="el-GR" sz="1800" dirty="0" smtClean="0"/>
              <a:t> ανάλυση, εντοπίσαμε ότι για το </a:t>
            </a:r>
            <a:r>
              <a:rPr lang="en-US" sz="1800" dirty="0" smtClean="0"/>
              <a:t>Deep Learning Segmentation </a:t>
            </a:r>
            <a:r>
              <a:rPr lang="el-GR" sz="1800" dirty="0" smtClean="0"/>
              <a:t>οι περιοχές του όγκου καθώς και οι γειτονικές του διαδραματίζουν σημαντικό ρόλο στη λή</a:t>
            </a:r>
            <a:r>
              <a:rPr lang="el-GR" sz="1800" dirty="0"/>
              <a:t>ψ</a:t>
            </a:r>
            <a:r>
              <a:rPr lang="el-GR" sz="1800" dirty="0" smtClean="0"/>
              <a:t>η της απόφασης.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Απαιτείται περαιτέρω ανάλυση των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τεχνικών διότι 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επιθυμούμε να είναι πολύ υψηλό, γεγονός που δεν ισχύει εν προκειμένω.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03" y="321100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157"/>
            <a:ext cx="10515600" cy="5277193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/>
              <a:t>→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Μαστογραφίες (800 εικόνες) </a:t>
            </a:r>
            <a:r>
              <a:rPr lang="el-GR" sz="1800" dirty="0" smtClean="0"/>
              <a:t>→ 3 κλάσεις: </a:t>
            </a:r>
            <a:r>
              <a:rPr lang="en-US" sz="1800" dirty="0" err="1" smtClean="0"/>
              <a:t>i</a:t>
            </a:r>
            <a:r>
              <a:rPr lang="en-US" sz="1800" dirty="0" smtClean="0"/>
              <a:t>. normal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 </a:t>
            </a:r>
            <a:r>
              <a:rPr lang="en-US" sz="1800" dirty="0" smtClean="0"/>
              <a:t>ii. benign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</a:t>
            </a:r>
            <a:r>
              <a:rPr lang="en-US" sz="1800" dirty="0" smtClean="0"/>
              <a:t>iii. Malignant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Στόχοι: </a:t>
            </a:r>
            <a:r>
              <a:rPr lang="en-US" sz="1800" dirty="0" err="1" smtClean="0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Classification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μαστογραφίας σε μία από τις ανωτέρω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κλάσεις</a:t>
            </a:r>
          </a:p>
          <a:p>
            <a:pPr marL="457200" lvl="1" indent="0">
              <a:buNone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Segmentation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όγκου ανεξαρτήτως κατηγορίας (</a:t>
            </a:r>
            <a:r>
              <a:rPr lang="en-US" sz="1800" dirty="0"/>
              <a:t>benign </a:t>
            </a:r>
            <a:r>
              <a:rPr lang="el-GR" sz="1800" dirty="0"/>
              <a:t>ή </a:t>
            </a:r>
            <a:r>
              <a:rPr lang="en-US" sz="1800" dirty="0"/>
              <a:t>malignant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Χρήση παραδοσιακών μεθόδων Μηχανικής Μάθησης και Βαθιάς Μάθησης για κάθε έναν από τους παραπάνω στόχους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Απαίτηση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για τις μεθόδους Μηχανικής Μάθησης</a:t>
            </a:r>
            <a:endParaRPr lang="en-US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εικόνα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Image Classification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κάθε εικόνας για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 Segmentation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Αυξημένο υπολογιστικό κόστος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Μικρός αριθμός εικόνων        αδυναμία εκπαίδευσης νευρωνικού δικτύου        </a:t>
            </a:r>
            <a:r>
              <a:rPr lang="en-US" dirty="0" smtClean="0"/>
              <a:t>transfer learning</a:t>
            </a:r>
            <a:endParaRPr lang="el-GR" dirty="0"/>
          </a:p>
          <a:p>
            <a:pPr marL="457200" lvl="1" indent="0">
              <a:buNone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                                 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Bent-Up Arrow 6"/>
          <p:cNvSpPr/>
          <p:nvPr/>
        </p:nvSpPr>
        <p:spPr>
          <a:xfrm rot="5400000">
            <a:off x="2833327" y="4258476"/>
            <a:ext cx="329515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-Up Arrow 7"/>
          <p:cNvSpPr/>
          <p:nvPr/>
        </p:nvSpPr>
        <p:spPr>
          <a:xfrm rot="5400000">
            <a:off x="2020922" y="4423233"/>
            <a:ext cx="766119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727092" y="4831535"/>
            <a:ext cx="271849" cy="175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9869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646641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(1/2)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σε 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μέγεθος (256, 256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80%</a:t>
            </a:r>
            <a:r>
              <a:rPr lang="el-GR" sz="1800" dirty="0" smtClean="0"/>
              <a:t> </a:t>
            </a:r>
            <a:r>
              <a:rPr lang="en-US" sz="1800" dirty="0" smtClean="0"/>
              <a:t>training dataset – 20% test dataset         k-fold cross-validation </a:t>
            </a:r>
            <a:r>
              <a:rPr lang="el-GR" sz="1800" dirty="0" smtClean="0"/>
              <a:t>οπότε όχι </a:t>
            </a:r>
            <a:r>
              <a:rPr lang="en-US" sz="1800" dirty="0" smtClean="0"/>
              <a:t>validation 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</a:t>
            </a:r>
            <a:r>
              <a:rPr lang="en-US" sz="1800" dirty="0" smtClean="0">
                <a:solidFill>
                  <a:srgbClr val="002060"/>
                </a:solidFill>
              </a:rPr>
              <a:t>%</a:t>
            </a:r>
            <a:endParaRPr lang="en-US" sz="1800" dirty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b="1" dirty="0" smtClean="0"/>
              <a:t>Feature Extraction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HOG (Histogram of Oriented Gradients</a:t>
            </a:r>
            <a:r>
              <a:rPr lang="en-US" sz="1800" dirty="0" smtClean="0"/>
              <a:t>): </a:t>
            </a:r>
            <a:r>
              <a:rPr lang="el-GR" sz="1800" dirty="0"/>
              <a:t>υπολογίζει τις </a:t>
            </a:r>
            <a:r>
              <a:rPr lang="el-GR" sz="1800" dirty="0" smtClean="0"/>
              <a:t>κλίσεις (αλλαγές στην ένταση των γειτονικών</a:t>
            </a:r>
            <a:r>
              <a:rPr lang="en-US" sz="1800" dirty="0" smtClean="0"/>
              <a:t> </a:t>
            </a:r>
            <a:r>
              <a:rPr lang="el-GR" sz="1800" dirty="0"/>
              <a:t>pixel </a:t>
            </a:r>
            <a:r>
              <a:rPr lang="el-GR" sz="1800" dirty="0" smtClean="0"/>
              <a:t>) των </a:t>
            </a:r>
            <a:r>
              <a:rPr lang="el-GR" sz="1800" dirty="0"/>
              <a:t>pixel της εικόνας σε διαφορετικές κατευθύνσεις και ποσοτικοποιεί την κατανομή αυτών των κλίσεων σε ένα </a:t>
            </a:r>
            <a:r>
              <a:rPr lang="el-GR" sz="1800" dirty="0" smtClean="0"/>
              <a:t>ιστόγραμμα</a:t>
            </a:r>
            <a:r>
              <a:rPr lang="en-US" sz="18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/>
              <a:t>Haralick</a:t>
            </a:r>
            <a:r>
              <a:rPr lang="en-US" sz="1800" dirty="0"/>
              <a:t> </a:t>
            </a:r>
            <a:r>
              <a:rPr lang="en-US" sz="1800" dirty="0" smtClean="0"/>
              <a:t>Features: texture-based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GLSZM (Gray-Level Size Zone Matrix</a:t>
            </a:r>
            <a:r>
              <a:rPr lang="en-US" sz="1800" dirty="0" smtClean="0"/>
              <a:t>)</a:t>
            </a:r>
            <a:r>
              <a:rPr lang="el-GR" sz="1800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texture-based </a:t>
            </a:r>
            <a:r>
              <a:rPr lang="en-US" sz="1800" dirty="0" smtClean="0"/>
              <a:t>features </a:t>
            </a:r>
            <a:r>
              <a:rPr lang="el-GR" sz="1800" dirty="0" smtClean="0"/>
              <a:t>που ποσοτικοποιούν τη χωρική κατανομή</a:t>
            </a:r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(</a:t>
            </a:r>
            <a:r>
              <a:rPr lang="en-US" sz="1800" dirty="0" smtClean="0"/>
              <a:t>spatial distribution</a:t>
            </a:r>
            <a:r>
              <a:rPr lang="el-GR" sz="1800" dirty="0" smtClean="0"/>
              <a:t>) της έντασης του γκρίζου χρώματος μιας εικόνας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LBP </a:t>
            </a:r>
            <a:r>
              <a:rPr lang="en-US" sz="1800" dirty="0"/>
              <a:t>(Local Binary Patterns) </a:t>
            </a:r>
            <a:r>
              <a:rPr lang="en-US" sz="1800" dirty="0" smtClean="0"/>
              <a:t>Features: </a:t>
            </a:r>
            <a:r>
              <a:rPr lang="el-GR" sz="1800" dirty="0" smtClean="0"/>
              <a:t>εντοπίζει </a:t>
            </a:r>
            <a:r>
              <a:rPr lang="en-US" sz="1800" dirty="0" smtClean="0"/>
              <a:t>texture patterns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εικόνα: 76 (εφαρμογή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PCA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στα </a:t>
            </a:r>
            <a:r>
              <a:rPr lang="en-US" sz="1800" b="1" dirty="0" smtClean="0"/>
              <a:t>HOG</a:t>
            </a:r>
            <a:r>
              <a:rPr lang="el-GR" sz="1800" b="1" dirty="0" smtClean="0"/>
              <a:t> </a:t>
            </a:r>
            <a:r>
              <a:rPr lang="en-US" sz="1800" b="1" dirty="0" smtClean="0"/>
              <a:t>features: &gt;</a:t>
            </a:r>
            <a:r>
              <a:rPr lang="el-GR" sz="1800" b="1" dirty="0" smtClean="0"/>
              <a:t> </a:t>
            </a:r>
            <a:r>
              <a:rPr lang="en-US" sz="1800" b="1" dirty="0" smtClean="0"/>
              <a:t>3000 </a:t>
            </a:r>
            <a:r>
              <a:rPr lang="el-GR" sz="1800" b="1" dirty="0" smtClean="0"/>
              <a:t>ανά εικόνα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276086" y="1294439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32572" y="1685738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Linear SVM  ii. </a:t>
            </a:r>
            <a:r>
              <a:rPr lang="en-US" sz="1800" dirty="0"/>
              <a:t>Gaussian RBF SVM </a:t>
            </a:r>
            <a:r>
              <a:rPr lang="en-US" sz="1800" dirty="0" smtClean="0"/>
              <a:t>kernel  iii. </a:t>
            </a:r>
            <a:r>
              <a:rPr lang="en-US" sz="1800" dirty="0"/>
              <a:t>Polynomial </a:t>
            </a:r>
            <a:r>
              <a:rPr lang="en-US" sz="1800" dirty="0" smtClean="0"/>
              <a:t>SVM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iv. </a:t>
            </a:r>
            <a:r>
              <a:rPr lang="en-US" sz="1800" dirty="0"/>
              <a:t>Random </a:t>
            </a:r>
            <a:r>
              <a:rPr lang="en-US" sz="1800" dirty="0" smtClean="0"/>
              <a:t>Forest  v. </a:t>
            </a:r>
            <a:r>
              <a:rPr lang="en-US" sz="1800" dirty="0"/>
              <a:t>Ada Boost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/>
              <a:t>Hyperparameter</a:t>
            </a:r>
            <a:r>
              <a:rPr lang="en-US" sz="1800" dirty="0" smtClean="0"/>
              <a:t> </a:t>
            </a:r>
            <a:r>
              <a:rPr lang="en-US" sz="1800" dirty="0"/>
              <a:t>Tuning         </a:t>
            </a:r>
            <a:r>
              <a:rPr lang="en-US" sz="1800" dirty="0" smtClean="0"/>
              <a:t> </a:t>
            </a:r>
            <a:r>
              <a:rPr lang="el-GR" sz="1800" dirty="0" smtClean="0"/>
              <a:t>επιλέγουμε </a:t>
            </a:r>
            <a:r>
              <a:rPr lang="en-US" sz="1800" dirty="0" smtClean="0"/>
              <a:t>Polynomial </a:t>
            </a:r>
            <a:r>
              <a:rPr lang="en-US" sz="1800" dirty="0"/>
              <a:t>SVM, Linear </a:t>
            </a:r>
            <a:r>
              <a:rPr lang="en-US" sz="1800" dirty="0" smtClean="0"/>
              <a:t>SVM</a:t>
            </a:r>
            <a:r>
              <a:rPr lang="el-GR" sz="1800" dirty="0" smtClean="0"/>
              <a:t> και</a:t>
            </a:r>
            <a:r>
              <a:rPr lang="en-US" sz="1800" dirty="0" smtClean="0"/>
              <a:t> Random 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/>
          </a:p>
          <a:p>
            <a:pPr marL="457200" lvl="1" indent="0">
              <a:buNone/>
            </a:pPr>
            <a:r>
              <a:rPr lang="en-US" sz="1800" dirty="0" smtClean="0"/>
              <a:t>                                                                                    Voting Classifier</a:t>
            </a:r>
            <a:endParaRPr lang="el-GR" sz="1800" dirty="0" smtClean="0"/>
          </a:p>
          <a:p>
            <a:pPr marL="457200" lvl="1" indent="0">
              <a:buNone/>
            </a:pPr>
            <a:endParaRPr lang="el-G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/>
              <a:t>Όχι ιδιαίτερα υψηλό </a:t>
            </a:r>
            <a:r>
              <a:rPr lang="en-US" sz="1800" dirty="0" smtClean="0"/>
              <a:t>precision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Recall </a:t>
            </a:r>
            <a:r>
              <a:rPr lang="el-GR" sz="1800" dirty="0" smtClean="0"/>
              <a:t>πολύ χαμηλό για την κλάση </a:t>
            </a:r>
            <a:r>
              <a:rPr lang="en-US" sz="1800" dirty="0" smtClean="0"/>
              <a:t>normal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64" y="1509660"/>
            <a:ext cx="2347526" cy="88631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893408" y="250430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6662650" y="2940907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54" y="4191693"/>
            <a:ext cx="2181966" cy="7134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6662649" y="3699680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3079" y="4394551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56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03%</a:t>
            </a:r>
            <a:endParaRPr lang="en-US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7175433" y="4962159"/>
            <a:ext cx="189177" cy="73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6530" y="5093689"/>
            <a:ext cx="276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normal        benign        malignant</a:t>
            </a:r>
            <a:endParaRPr lang="en-US" sz="1400" dirty="0"/>
          </a:p>
        </p:txBody>
      </p:sp>
      <p:sp>
        <p:nvSpPr>
          <p:cNvPr id="24" name="Right Arrow 23"/>
          <p:cNvSpPr/>
          <p:nvPr/>
        </p:nvSpPr>
        <p:spPr>
          <a:xfrm rot="18335608">
            <a:off x="6620018" y="4959241"/>
            <a:ext cx="202923" cy="65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007520">
            <a:off x="7655034" y="4958624"/>
            <a:ext cx="224470" cy="6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σε μέγεθος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υψηλό υπολογιστικό κόστος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Εκτέλεση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των όγκων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800 εικόνες        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 800 = 13,107,200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pixels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μόνο 50 εικόνων για μείωση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των αλγορίθμων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 πρόβλημα μας είναι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        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γύρω από τις καρκινικές περιοχές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γενίκευσης λόγω των ορίων της μαστογραφίας που συνήθως είναι σκοτεινά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48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45%</a:t>
            </a:r>
            <a:endParaRPr lang="el-GR" sz="1800" dirty="0" smtClean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02575" y="2512541"/>
            <a:ext cx="377911" cy="181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21959" y="3723504"/>
            <a:ext cx="377911" cy="189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16479" y="4139187"/>
            <a:ext cx="377911" cy="18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Feature </a:t>
            </a:r>
            <a:r>
              <a:rPr lang="en-US" sz="1800" b="1" dirty="0" smtClean="0"/>
              <a:t>Extraction</a:t>
            </a:r>
            <a:endParaRPr lang="en-US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Haralick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Features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LBP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Intensity-based features (</a:t>
            </a:r>
            <a:r>
              <a:rPr lang="en-US" sz="1800" dirty="0"/>
              <a:t>mean, skew, kurtosis, </a:t>
            </a:r>
            <a:r>
              <a:rPr lang="en-US" sz="1800" dirty="0" smtClean="0"/>
              <a:t>entropy </a:t>
            </a:r>
            <a:r>
              <a:rPr lang="el-GR" sz="1800" dirty="0" smtClean="0"/>
              <a:t>κλπ.</a:t>
            </a:r>
            <a:r>
              <a:rPr lang="en-US" sz="1800" dirty="0" smtClean="0"/>
              <a:t>)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 εικόνας: 22 (εξαγωγή με χρήση 5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x5 mask/patch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/>
              <a:t>Linear SVM  ii. Polynomial SVM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                                        </a:t>
            </a:r>
            <a:r>
              <a:rPr lang="en-US" sz="1800" dirty="0" smtClean="0"/>
              <a:t>iii</a:t>
            </a:r>
            <a:r>
              <a:rPr lang="en-US" sz="1800" dirty="0"/>
              <a:t>. Random Forest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iv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Ada Boost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Δεν εκτελέσαμε </a:t>
            </a:r>
            <a:r>
              <a:rPr lang="en-US" sz="1800" dirty="0" err="1"/>
              <a:t>Hyperparameter</a:t>
            </a:r>
            <a:r>
              <a:rPr lang="en-US" sz="1800" dirty="0"/>
              <a:t> </a:t>
            </a:r>
            <a:r>
              <a:rPr lang="en-US" sz="1800" dirty="0" smtClean="0"/>
              <a:t>Tuning</a:t>
            </a:r>
            <a:r>
              <a:rPr lang="el-GR" sz="1800" dirty="0" smtClean="0"/>
              <a:t> λόγω υψηλού υπολογιστικού κόστους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με χρήση των </a:t>
            </a:r>
            <a:r>
              <a:rPr lang="en-US" sz="1800" dirty="0"/>
              <a:t>Polynomial SVM, Linear </a:t>
            </a:r>
            <a:r>
              <a:rPr lang="en-US" sz="1800" dirty="0" smtClean="0"/>
              <a:t>SVM </a:t>
            </a:r>
            <a:r>
              <a:rPr lang="el-GR" sz="1800" dirty="0" smtClean="0"/>
              <a:t>και </a:t>
            </a:r>
            <a:r>
              <a:rPr lang="en-US" sz="1800" dirty="0" smtClean="0"/>
              <a:t>Random </a:t>
            </a:r>
            <a:r>
              <a:rPr lang="en-US" sz="1800" dirty="0"/>
              <a:t>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44" y="3600063"/>
            <a:ext cx="2186857" cy="909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35" y="4943496"/>
            <a:ext cx="2022263" cy="81853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8667130">
            <a:off x="10227378" y="5818621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64939" y="585676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tumour</a:t>
            </a:r>
            <a:r>
              <a:rPr lang="en-US" sz="1400" dirty="0" smtClean="0"/>
              <a:t>  non-</a:t>
            </a:r>
            <a:r>
              <a:rPr lang="en-US" sz="1400" dirty="0" err="1" smtClean="0"/>
              <a:t>tumour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" name="Right Arrow 15"/>
          <p:cNvSpPr/>
          <p:nvPr/>
        </p:nvSpPr>
        <p:spPr>
          <a:xfrm rot="18667130">
            <a:off x="9646694" y="5797898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211" y="525126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45%</a:t>
            </a:r>
            <a:endParaRPr lang="el-GR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Εικόνες του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test set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πρέπει να είναι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αλγορίθμου για εντοπισμό όγκου όταν ήδη γνωρίζουμε την περιοχή που εμφανίζεται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70" y="2610843"/>
            <a:ext cx="4109619" cy="1499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71" y="4283126"/>
            <a:ext cx="4109619" cy="1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108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800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αδυναμία εκπαίδευσης νευρωνικού δικτύου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transfer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pre-trained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βάρη του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ImageNet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τις εικόνες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(224, 224)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Μετατροπή των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RGB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training set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Αρχικά 650 εικόνες για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training (80% </a:t>
            </a: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dataset)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Τελικά περίπου 2500 εικόνες με περιστροφές των αρχικών ανά 45 </a:t>
            </a:r>
            <a:r>
              <a:rPr lang="el-GR" sz="1600" dirty="0" smtClean="0">
                <a:ea typeface="CMU Serif" panose="02000603000000000000" pitchFamily="2" charset="0"/>
                <a:cs typeface="CMU Serif" panose="02000603000000000000" pitchFamily="2" charset="0"/>
              </a:rPr>
              <a:t>μοίρες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εκτός από τα δύο τελευταία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 smtClean="0"/>
              <a:t>dense</a:t>
            </a:r>
            <a:r>
              <a:rPr lang="el-GR" sz="1800" dirty="0" smtClean="0"/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 50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να εντοπίσουμε </a:t>
            </a: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κάποια επιπλέον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higher level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/>
              <a:t>dense</a:t>
            </a:r>
            <a:r>
              <a:rPr lang="el-GR" sz="1800" dirty="0"/>
              <a:t>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layer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20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Προσθήκη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prediction layer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400" lvl="2" indent="0">
              <a:buNone/>
            </a:pPr>
            <a:endParaRPr lang="el-GR" sz="16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35992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7289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9448800" y="4473147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11340" y="4473146"/>
            <a:ext cx="16424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solidFill>
                  <a:srgbClr val="FF0000"/>
                </a:solidFill>
              </a:rPr>
              <a:t>Θα μπορούσαμε να τα είχαμε αφαιρέσει. Δεν επιβεβαιώνεται ότι βοηθούν στο αποτέλεσμα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Σύγκριση αποτελεσμάτων με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ML: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Γενική βελτίωση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accuracy, 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Recall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Συνεχίζει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να μην είναι το επιθυμητό. Θα θέλαμε ποσοστά άνω του 90-95%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</a:t>
            </a:r>
            <a:r>
              <a:rPr lang="en-US" sz="18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03%</a:t>
            </a:r>
            <a:endParaRPr lang="en-US" sz="18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88" y="1503209"/>
            <a:ext cx="24288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06" y="1465107"/>
            <a:ext cx="2686050" cy="819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1050" y="1720795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9600" y="1720793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5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6646</TotalTime>
  <Words>1259</Words>
  <Application>Microsoft Office PowerPoint</Application>
  <PresentationFormat>Widescreen</PresentationFormat>
  <Paragraphs>175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CMU Serif</vt:lpstr>
      <vt:lpstr>Wingdings</vt:lpstr>
      <vt:lpstr>Arial</vt:lpstr>
      <vt:lpstr>Garamond</vt:lpstr>
      <vt:lpstr>Organic</vt:lpstr>
      <vt:lpstr>PowerPoint Presentation</vt:lpstr>
      <vt:lpstr>Εισαγωγικά Στοιχεία</vt:lpstr>
      <vt:lpstr>Machine Learning Classification (1/2)</vt:lpstr>
      <vt:lpstr>Machine Learning Classification (2/2)</vt:lpstr>
      <vt:lpstr>Machine Learning Segmentation (1/3)</vt:lpstr>
      <vt:lpstr>Machine Learning Segmentation (2/3)</vt:lpstr>
      <vt:lpstr>Machine Learning Segmentation (3/3)</vt:lpstr>
      <vt:lpstr>Deep Learning Classification (1/2)</vt:lpstr>
      <vt:lpstr>Deep Learning Classification(2/2)</vt:lpstr>
      <vt:lpstr>Deep Learning Segmentation (1/3)</vt:lpstr>
      <vt:lpstr>Deep Learning Segmentation (2/3)</vt:lpstr>
      <vt:lpstr>Deep Learning Segmentation (3/3)</vt:lpstr>
      <vt:lpstr>Συμπεράσματα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432</cp:revision>
  <dcterms:created xsi:type="dcterms:W3CDTF">2017-09-28T08:06:47Z</dcterms:created>
  <dcterms:modified xsi:type="dcterms:W3CDTF">2023-07-02T15:06:51Z</dcterms:modified>
</cp:coreProperties>
</file>